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58" r:id="rId3"/>
    <p:sldId id="260" r:id="rId4"/>
    <p:sldId id="261" r:id="rId5"/>
    <p:sldId id="268" r:id="rId6"/>
    <p:sldId id="278" r:id="rId7"/>
    <p:sldId id="262" r:id="rId8"/>
    <p:sldId id="265" r:id="rId9"/>
    <p:sldId id="263" r:id="rId10"/>
    <p:sldId id="264" r:id="rId11"/>
    <p:sldId id="267" r:id="rId12"/>
    <p:sldId id="266" r:id="rId13"/>
    <p:sldId id="269" r:id="rId14"/>
    <p:sldId id="279" r:id="rId15"/>
    <p:sldId id="280" r:id="rId16"/>
    <p:sldId id="270" r:id="rId17"/>
    <p:sldId id="271" r:id="rId18"/>
    <p:sldId id="272" r:id="rId19"/>
    <p:sldId id="275" r:id="rId20"/>
    <p:sldId id="273" r:id="rId21"/>
    <p:sldId id="274" r:id="rId22"/>
    <p:sldId id="277" r:id="rId23"/>
    <p:sldId id="276" r:id="rId24"/>
    <p:sldId id="282" r:id="rId25"/>
    <p:sldId id="284" r:id="rId26"/>
    <p:sldId id="286" r:id="rId27"/>
    <p:sldId id="281" r:id="rId28"/>
    <p:sldId id="285" r:id="rId29"/>
    <p:sldId id="288" r:id="rId30"/>
    <p:sldId id="287" r:id="rId31"/>
    <p:sldId id="289" r:id="rId32"/>
    <p:sldId id="290" r:id="rId3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89" autoAdjust="0"/>
  </p:normalViewPr>
  <p:slideViewPr>
    <p:cSldViewPr>
      <p:cViewPr>
        <p:scale>
          <a:sx n="50" d="100"/>
          <a:sy n="50" d="100"/>
        </p:scale>
        <p:origin x="-10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1CC0B-7DB1-477B-B749-D43F4AE5B1C2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F5286-1544-4AC9-A85E-6B555766001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0933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F5286-1544-4AC9-A85E-6B5557660019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318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a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2F4A2EB-F648-45EC-96CA-85BDD4F049B9}" type="datetimeFigureOut">
              <a:rPr lang="ca-ES" smtClean="0"/>
              <a:t>26/04/2013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A396971-8D31-4A00-A174-6FFB4F796E9F}" type="slidenum">
              <a:rPr lang="ca-ES" smtClean="0"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es/url?sa=i&amp;rct=j&amp;q=BAMA+PSICOLOGIA&amp;source=images&amp;cd=&amp;cad=rja&amp;docid=Mqkdf335VfMG3M&amp;tbnid=ToBJQgbnKIgorM:&amp;ved=0CAUQjRw&amp;url=http://bama-psicologia.blogspot.com/&amp;ei=NjodUebkEeaZ0QWs2oCYCw&amp;bvm=bv.42452523,d.ZG4&amp;psig=AFQjCNGmTPhl06PtjMmrKmWHWCFv0cWp5A&amp;ust=136095632960040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es/url?sa=i&amp;rct=j&amp;q=BAMA+PSICOLOGIA&amp;source=images&amp;cd=&amp;cad=rja&amp;docid=Mqkdf335VfMG3M&amp;tbnid=ToBJQgbnKIgorM:&amp;ved=0CAUQjRw&amp;url=http://bama-psicologia.blogspot.com/&amp;ei=NjodUebkEeaZ0QWs2oCYCw&amp;bvm=bv.42452523,d.ZG4&amp;psig=AFQjCNGmTPhl06PtjMmrKmWHWCFv0cWp5A&amp;ust=1360956329600407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Elena Garrido Gaitán</a:t>
            </a:r>
            <a:br>
              <a:rPr lang="es-ES" sz="2000" dirty="0" smtClean="0"/>
            </a:br>
            <a:r>
              <a:rPr lang="es-ES" sz="2000" dirty="0" smtClean="0"/>
              <a:t>Psicóloga </a:t>
            </a:r>
            <a:r>
              <a:rPr lang="es-ES" sz="2000" dirty="0" err="1" smtClean="0"/>
              <a:t>Perit</a:t>
            </a:r>
            <a:r>
              <a:rPr lang="es-ES" sz="2000" dirty="0" smtClean="0"/>
              <a:t> Forense</a:t>
            </a:r>
            <a:endParaRPr lang="ca-ES" sz="2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733365" y="4509120"/>
            <a:ext cx="3309803" cy="1172589"/>
          </a:xfrm>
        </p:spPr>
        <p:txBody>
          <a:bodyPr/>
          <a:lstStyle/>
          <a:p>
            <a:r>
              <a:rPr lang="es-ES" dirty="0" smtClean="0"/>
              <a:t>elena@bama-psicologia.es</a:t>
            </a:r>
            <a:endParaRPr lang="ca-ES" dirty="0"/>
          </a:p>
        </p:txBody>
      </p:sp>
      <p:pic>
        <p:nvPicPr>
          <p:cNvPr id="5" name="Picture 10" descr="http://3.bp.blogspot.com/-MS83X_tObBs/TfnltGJLDXI/AAAAAAAAAAk/iGD1ypOssMM/s220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0648"/>
            <a:ext cx="1422659" cy="171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1520" y="476672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ASPECTES PSICOLÒGICS DELS MODELS </a:t>
            </a:r>
          </a:p>
          <a:p>
            <a:r>
              <a:rPr lang="es-ES" sz="3600" b="1" dirty="0" smtClean="0"/>
              <a:t>DE GUARDA</a:t>
            </a:r>
            <a:endParaRPr lang="ca-ES" sz="3600" b="1" dirty="0"/>
          </a:p>
        </p:txBody>
      </p:sp>
    </p:spTree>
    <p:extLst>
      <p:ext uri="{BB962C8B-B14F-4D97-AF65-F5344CB8AC3E}">
        <p14:creationId xmlns:p14="http://schemas.microsoft.com/office/powerpoint/2010/main" val="20263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508977"/>
          </a:xfrm>
        </p:spPr>
        <p:txBody>
          <a:bodyPr/>
          <a:lstStyle/>
          <a:p>
            <a:r>
              <a:rPr lang="ca-ES" b="1" dirty="0" smtClean="0"/>
              <a:t>I si l’altre progenitor es nega a la valoració pericial?</a:t>
            </a:r>
          </a:p>
          <a:p>
            <a:pPr marL="68580" indent="0">
              <a:buNone/>
            </a:pPr>
            <a:endParaRPr lang="ca-ES" dirty="0" smtClean="0"/>
          </a:p>
          <a:p>
            <a:pPr lvl="1">
              <a:buFont typeface="Wingdings" pitchFamily="2" charset="2"/>
              <a:buChar char="ü"/>
            </a:pPr>
            <a:r>
              <a:rPr lang="ca-ES" dirty="0" smtClean="0"/>
              <a:t>Com a pèrits el nostre col·legi (i el sentit comú) ens obliga a citar a l’altre part per informar-la de la valoració del menor</a:t>
            </a:r>
          </a:p>
          <a:p>
            <a:pPr lvl="1">
              <a:buFont typeface="Wingdings" pitchFamily="2" charset="2"/>
              <a:buChar char="ü"/>
            </a:pPr>
            <a:r>
              <a:rPr lang="ca-ES" dirty="0" smtClean="0"/>
              <a:t>El progenitor no pot negar-se a la mateixa, però sí té dret saber de la existència de la mateixa i a triar si vol ser-ne partícip.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787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344932" cy="3508977"/>
          </a:xfrm>
        </p:spPr>
        <p:txBody>
          <a:bodyPr/>
          <a:lstStyle/>
          <a:p>
            <a:r>
              <a:rPr lang="ca-ES" b="1" dirty="0" smtClean="0"/>
              <a:t>Quan s’ha de trucar a l’altre progenitor?</a:t>
            </a:r>
          </a:p>
          <a:p>
            <a:pPr marL="68580" indent="0">
              <a:buNone/>
            </a:pPr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Sempre que no hi hagi risc per la integritat del menor aquesta revelació (ho justificarà el perit)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Abans o després de veure al menor? Depèn</a:t>
            </a:r>
          </a:p>
          <a:p>
            <a:pPr lvl="2">
              <a:buFont typeface="Wingdings" pitchFamily="2" charset="2"/>
              <a:buChar char="§"/>
            </a:pPr>
            <a:r>
              <a:rPr lang="ca-ES" dirty="0" smtClean="0"/>
              <a:t>Si es vol valorar un discurs </a:t>
            </a:r>
            <a:r>
              <a:rPr lang="ca-ES" dirty="0" err="1" smtClean="0"/>
              <a:t>manipulatiu</a:t>
            </a:r>
            <a:r>
              <a:rPr lang="ca-ES" dirty="0" smtClean="0"/>
              <a:t> o una modificació d’idees en el menor, després.</a:t>
            </a:r>
          </a:p>
          <a:p>
            <a:pPr lvl="2">
              <a:buFont typeface="Wingdings" pitchFamily="2" charset="2"/>
              <a:buChar char="§"/>
            </a:pPr>
            <a:r>
              <a:rPr lang="ca-ES" dirty="0" smtClean="0"/>
              <a:t>Si es vol valorar un discurs “normalitzat” de família, abans.</a:t>
            </a:r>
          </a:p>
          <a:p>
            <a:pPr lvl="1"/>
            <a:endParaRPr lang="ca-ES" dirty="0" smtClean="0"/>
          </a:p>
        </p:txBody>
      </p:sp>
    </p:spTree>
    <p:extLst>
      <p:ext uri="{BB962C8B-B14F-4D97-AF65-F5344CB8AC3E}">
        <p14:creationId xmlns:p14="http://schemas.microsoft.com/office/powerpoint/2010/main" val="207198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3508977"/>
          </a:xfrm>
        </p:spPr>
        <p:txBody>
          <a:bodyPr/>
          <a:lstStyle/>
          <a:p>
            <a:r>
              <a:rPr lang="ca-ES" b="1" dirty="0" smtClean="0"/>
              <a:t>I si vull canviar quelcom del teu informe?</a:t>
            </a:r>
          </a:p>
          <a:p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No hi ha cap problema, sempre que sigui 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 smtClean="0"/>
              <a:t>amb la idea de fer-ho més comprensiu o que quelcom no quedi clar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 smtClean="0"/>
              <a:t>Per incidir d’alguna forma en alguna idea o concepte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Cap pèrit hauria de modificar les conclusions si no es per fer-les més clarificadores</a:t>
            </a:r>
            <a:r>
              <a:rPr lang="es-ES" dirty="0" smtClean="0"/>
              <a:t>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16594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Que feu amb els nens i nenes a les visites?</a:t>
            </a:r>
          </a:p>
          <a:p>
            <a:pPr lvl="1"/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Presa de contacte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Conversa paral·lela per acomodar al /la menor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Esperar a que el propi menor parli de temes de família… Explorar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Decisió de quines proves passar i quantes visites més caldran</a:t>
            </a:r>
          </a:p>
          <a:p>
            <a:pPr lvl="1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5646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331640" y="1772816"/>
            <a:ext cx="6637468" cy="1362075"/>
          </a:xfrm>
        </p:spPr>
        <p:txBody>
          <a:bodyPr/>
          <a:lstStyle/>
          <a:p>
            <a:pPr algn="ctr"/>
            <a:r>
              <a:rPr lang="es-ES" dirty="0" smtClean="0"/>
              <a:t>QUÈ POT FER EL/LA SEU/SEVA PÈRIT PER VOSTÈ</a:t>
            </a:r>
            <a:endParaRPr lang="ca-ES" dirty="0"/>
          </a:p>
        </p:txBody>
      </p:sp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895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a-ES" dirty="0" smtClean="0"/>
              <a:t>Anàlisi documental</a:t>
            </a:r>
          </a:p>
          <a:p>
            <a:r>
              <a:rPr lang="ca-ES" dirty="0" smtClean="0"/>
              <a:t>Assessorament en la creació de preguntes</a:t>
            </a:r>
          </a:p>
          <a:p>
            <a:r>
              <a:rPr lang="es-ES" dirty="0" err="1" smtClean="0"/>
              <a:t>Assesosorament</a:t>
            </a:r>
            <a:r>
              <a:rPr lang="es-ES" dirty="0" smtClean="0"/>
              <a:t> en </a:t>
            </a:r>
            <a:r>
              <a:rPr lang="es-ES" dirty="0" err="1" smtClean="0"/>
              <a:t>plans</a:t>
            </a:r>
            <a:r>
              <a:rPr lang="es-ES" dirty="0" smtClean="0"/>
              <a:t> de </a:t>
            </a:r>
            <a:r>
              <a:rPr lang="es-ES" dirty="0" err="1" smtClean="0"/>
              <a:t>parentalitat</a:t>
            </a:r>
            <a:r>
              <a:rPr lang="es-ES" dirty="0" smtClean="0"/>
              <a:t> contenciosos i no contenciosos</a:t>
            </a:r>
            <a:endParaRPr lang="ca-ES" dirty="0" smtClean="0"/>
          </a:p>
          <a:p>
            <a:r>
              <a:rPr lang="ca-ES" dirty="0" err="1" smtClean="0"/>
              <a:t>Pre</a:t>
            </a:r>
            <a:r>
              <a:rPr lang="ca-ES" dirty="0" smtClean="0"/>
              <a:t>-anàlisi de clients</a:t>
            </a:r>
          </a:p>
          <a:p>
            <a:r>
              <a:rPr lang="ca-ES" dirty="0" err="1" smtClean="0"/>
              <a:t>Contrapericilas</a:t>
            </a:r>
            <a:endParaRPr lang="ca-ES" dirty="0" smtClean="0"/>
          </a:p>
          <a:p>
            <a:r>
              <a:rPr lang="ca-ES" dirty="0" smtClean="0"/>
              <a:t>Valoració de capacitats parentals</a:t>
            </a:r>
          </a:p>
          <a:p>
            <a:r>
              <a:rPr lang="ca-ES" dirty="0" smtClean="0"/>
              <a:t>Pericials complertes de </a:t>
            </a:r>
            <a:r>
              <a:rPr lang="ca-ES" dirty="0" err="1" smtClean="0"/>
              <a:t>familia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5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259632" y="1340768"/>
            <a:ext cx="6637468" cy="1362075"/>
          </a:xfrm>
        </p:spPr>
        <p:txBody>
          <a:bodyPr/>
          <a:lstStyle/>
          <a:p>
            <a:pPr algn="ctr"/>
            <a:r>
              <a:rPr lang="es-ES" dirty="0" smtClean="0"/>
              <a:t>MITES SOBRE ELS MENORS I LES PERICIALS</a:t>
            </a:r>
            <a:endParaRPr lang="ca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>
          <a:xfrm>
            <a:off x="827585" y="4797152"/>
            <a:ext cx="7416824" cy="1710541"/>
          </a:xfrm>
        </p:spPr>
        <p:txBody>
          <a:bodyPr/>
          <a:lstStyle/>
          <a:p>
            <a:pPr algn="r"/>
            <a:r>
              <a:rPr lang="es-ES" b="1" i="1" dirty="0" smtClean="0">
                <a:solidFill>
                  <a:schemeClr val="tx1"/>
                </a:solidFill>
              </a:rPr>
              <a:t>“He </a:t>
            </a:r>
            <a:r>
              <a:rPr lang="es-ES" b="1" i="1" dirty="0" err="1" smtClean="0">
                <a:solidFill>
                  <a:schemeClr val="tx1"/>
                </a:solidFill>
              </a:rPr>
              <a:t>arribat</a:t>
            </a:r>
            <a:r>
              <a:rPr lang="es-ES" b="1" i="1" dirty="0" smtClean="0">
                <a:solidFill>
                  <a:schemeClr val="tx1"/>
                </a:solidFill>
              </a:rPr>
              <a:t> per </a:t>
            </a:r>
            <a:r>
              <a:rPr lang="es-ES" b="1" i="1" dirty="0" err="1" smtClean="0">
                <a:solidFill>
                  <a:schemeClr val="tx1"/>
                </a:solidFill>
              </a:rPr>
              <a:t>fí</a:t>
            </a:r>
            <a:r>
              <a:rPr lang="es-ES" b="1" i="1" dirty="0" smtClean="0">
                <a:solidFill>
                  <a:schemeClr val="tx1"/>
                </a:solidFill>
              </a:rPr>
              <a:t> a </a:t>
            </a:r>
            <a:r>
              <a:rPr lang="es-ES" b="1" i="1" dirty="0" err="1" smtClean="0">
                <a:solidFill>
                  <a:schemeClr val="tx1"/>
                </a:solidFill>
              </a:rPr>
              <a:t>allò</a:t>
            </a:r>
            <a:r>
              <a:rPr lang="es-ES" b="1" i="1" dirty="0" smtClean="0">
                <a:solidFill>
                  <a:schemeClr val="tx1"/>
                </a:solidFill>
              </a:rPr>
              <a:t> que </a:t>
            </a:r>
            <a:r>
              <a:rPr lang="es-ES" b="1" i="1" dirty="0" err="1" smtClean="0">
                <a:solidFill>
                  <a:schemeClr val="tx1"/>
                </a:solidFill>
              </a:rPr>
              <a:t>volia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ésser</a:t>
            </a:r>
            <a:r>
              <a:rPr lang="es-ES" b="1" i="1" dirty="0" smtClean="0">
                <a:solidFill>
                  <a:schemeClr val="tx1"/>
                </a:solidFill>
              </a:rPr>
              <a:t> de gran: Un </a:t>
            </a:r>
            <a:r>
              <a:rPr lang="es-ES" b="1" i="1" dirty="0" err="1" smtClean="0">
                <a:solidFill>
                  <a:schemeClr val="tx1"/>
                </a:solidFill>
              </a:rPr>
              <a:t>nen</a:t>
            </a:r>
            <a:r>
              <a:rPr lang="es-ES" b="1" i="1" dirty="0" smtClean="0">
                <a:solidFill>
                  <a:schemeClr val="tx1"/>
                </a:solidFill>
              </a:rPr>
              <a:t>”. </a:t>
            </a:r>
          </a:p>
          <a:p>
            <a:pPr algn="r"/>
            <a:r>
              <a:rPr lang="es-ES" dirty="0" smtClean="0">
                <a:solidFill>
                  <a:schemeClr val="tx1"/>
                </a:solidFill>
              </a:rPr>
              <a:t>Joseph </a:t>
            </a:r>
            <a:r>
              <a:rPr lang="es-ES" dirty="0" err="1">
                <a:solidFill>
                  <a:schemeClr val="tx1"/>
                </a:solidFill>
              </a:rPr>
              <a:t>Heller</a:t>
            </a:r>
            <a:r>
              <a:rPr lang="es-ES" dirty="0">
                <a:solidFill>
                  <a:schemeClr val="tx1"/>
                </a:solidFill>
              </a:rPr>
              <a:t> </a:t>
            </a:r>
            <a:r>
              <a:rPr lang="es-ES" i="1" dirty="0">
                <a:solidFill>
                  <a:schemeClr val="tx1"/>
                </a:solidFill>
              </a:rPr>
              <a:t>(1923-1999) Escritor </a:t>
            </a:r>
            <a:r>
              <a:rPr lang="es-ES" i="1" dirty="0" err="1" smtClean="0">
                <a:solidFill>
                  <a:schemeClr val="tx1"/>
                </a:solidFill>
              </a:rPr>
              <a:t>nordamericà</a:t>
            </a:r>
            <a:r>
              <a:rPr lang="es-ES" i="1" dirty="0" smtClean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a-ES" dirty="0"/>
          </a:p>
        </p:txBody>
      </p:sp>
      <p:pic>
        <p:nvPicPr>
          <p:cNvPr id="6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68" y="692696"/>
            <a:ext cx="6587455" cy="549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56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416940" cy="3508977"/>
          </a:xfrm>
        </p:spPr>
        <p:txBody>
          <a:bodyPr>
            <a:normAutofit fontScale="92500"/>
          </a:bodyPr>
          <a:lstStyle/>
          <a:p>
            <a:r>
              <a:rPr lang="ca-ES" dirty="0" smtClean="0"/>
              <a:t>Com que no parlen, es que no se’n assabenten</a:t>
            </a:r>
          </a:p>
          <a:p>
            <a:r>
              <a:rPr lang="ca-ES" dirty="0" smtClean="0"/>
              <a:t>No perceben la realitat</a:t>
            </a:r>
          </a:p>
          <a:p>
            <a:r>
              <a:rPr lang="ca-ES" dirty="0" smtClean="0"/>
              <a:t>S’adapten ràpid als canvis</a:t>
            </a:r>
          </a:p>
          <a:p>
            <a:r>
              <a:rPr lang="ca-ES" dirty="0" smtClean="0"/>
              <a:t>No té cap problema, sinó li diria al pare/mare</a:t>
            </a:r>
          </a:p>
          <a:p>
            <a:r>
              <a:rPr lang="ca-ES" dirty="0" smtClean="0"/>
              <a:t>No té cap problema, el seu rendiment escolar no ha baixat</a:t>
            </a:r>
          </a:p>
          <a:p>
            <a:r>
              <a:rPr lang="ca-ES" dirty="0" smtClean="0"/>
              <a:t>Amb el temps, ni se’n recordarà</a:t>
            </a:r>
          </a:p>
          <a:p>
            <a:r>
              <a:rPr lang="ca-ES" dirty="0" smtClean="0"/>
              <a:t>Cal explicar-li les coses a mesura que les demani</a:t>
            </a:r>
          </a:p>
          <a:p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26573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259632" y="1340768"/>
            <a:ext cx="6637468" cy="1362075"/>
          </a:xfrm>
        </p:spPr>
        <p:txBody>
          <a:bodyPr/>
          <a:lstStyle/>
          <a:p>
            <a:pPr algn="ctr"/>
            <a:r>
              <a:rPr lang="es-ES" dirty="0" smtClean="0"/>
              <a:t>METODOLOGIA ÒPTIMA A NIVELL PERICIAL</a:t>
            </a:r>
            <a:endParaRPr lang="ca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>
          <a:xfrm>
            <a:off x="827585" y="4797152"/>
            <a:ext cx="7416824" cy="1710541"/>
          </a:xfrm>
        </p:spPr>
        <p:txBody>
          <a:bodyPr/>
          <a:lstStyle/>
          <a:p>
            <a:pPr algn="r"/>
            <a:r>
              <a:rPr lang="es-ES" b="1" i="1" dirty="0" smtClean="0">
                <a:solidFill>
                  <a:schemeClr val="tx1"/>
                </a:solidFill>
              </a:rPr>
              <a:t>“</a:t>
            </a:r>
            <a:r>
              <a:rPr lang="es-ES" b="1" i="1" dirty="0" err="1" smtClean="0">
                <a:solidFill>
                  <a:schemeClr val="tx1"/>
                </a:solidFill>
              </a:rPr>
              <a:t>Aquests</a:t>
            </a:r>
            <a:r>
              <a:rPr lang="es-ES" b="1" i="1" dirty="0" smtClean="0">
                <a:solidFill>
                  <a:schemeClr val="tx1"/>
                </a:solidFill>
              </a:rPr>
              <a:t> son </a:t>
            </a:r>
            <a:r>
              <a:rPr lang="es-ES" b="1" i="1" dirty="0" err="1" smtClean="0">
                <a:solidFill>
                  <a:schemeClr val="tx1"/>
                </a:solidFill>
              </a:rPr>
              <a:t>els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meus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principis</a:t>
            </a:r>
            <a:r>
              <a:rPr lang="es-ES" b="1" i="1" dirty="0" smtClean="0">
                <a:solidFill>
                  <a:schemeClr val="tx1"/>
                </a:solidFill>
              </a:rPr>
              <a:t>. </a:t>
            </a:r>
          </a:p>
          <a:p>
            <a:pPr algn="r"/>
            <a:r>
              <a:rPr lang="es-ES" b="1" i="1" dirty="0" smtClean="0">
                <a:solidFill>
                  <a:schemeClr val="tx1"/>
                </a:solidFill>
              </a:rPr>
              <a:t>Si no li agraden, en </a:t>
            </a:r>
            <a:r>
              <a:rPr lang="es-ES" b="1" i="1" dirty="0" err="1" smtClean="0">
                <a:solidFill>
                  <a:schemeClr val="tx1"/>
                </a:solidFill>
              </a:rPr>
              <a:t>tinc</a:t>
            </a:r>
            <a:r>
              <a:rPr lang="es-ES" b="1" i="1" dirty="0" smtClean="0">
                <a:solidFill>
                  <a:schemeClr val="tx1"/>
                </a:solidFill>
              </a:rPr>
              <a:t> </a:t>
            </a:r>
            <a:r>
              <a:rPr lang="es-ES" b="1" i="1" dirty="0" err="1" smtClean="0">
                <a:solidFill>
                  <a:schemeClr val="tx1"/>
                </a:solidFill>
              </a:rPr>
              <a:t>d’altres</a:t>
            </a:r>
            <a:r>
              <a:rPr lang="es-ES" b="1" i="1" dirty="0" smtClean="0">
                <a:solidFill>
                  <a:schemeClr val="tx1"/>
                </a:solidFill>
              </a:rPr>
              <a:t>”. </a:t>
            </a:r>
          </a:p>
          <a:p>
            <a:pPr algn="r"/>
            <a:r>
              <a:rPr lang="es-ES" dirty="0" err="1" smtClean="0">
                <a:solidFill>
                  <a:schemeClr val="tx1"/>
                </a:solidFill>
              </a:rPr>
              <a:t>Groucho</a:t>
            </a:r>
            <a:r>
              <a:rPr lang="es-ES" dirty="0" smtClean="0">
                <a:solidFill>
                  <a:schemeClr val="tx1"/>
                </a:solidFill>
              </a:rPr>
              <a:t> Marx. Humorista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62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827584" y="1844824"/>
            <a:ext cx="7416824" cy="1362075"/>
          </a:xfrm>
        </p:spPr>
        <p:txBody>
          <a:bodyPr/>
          <a:lstStyle/>
          <a:p>
            <a:pPr algn="ctr"/>
            <a:r>
              <a:rPr lang="es-ES" dirty="0" smtClean="0"/>
              <a:t>QUÈ ÉS UN/A </a:t>
            </a:r>
            <a:br>
              <a:rPr lang="es-ES" dirty="0" smtClean="0"/>
            </a:br>
            <a:r>
              <a:rPr lang="es-ES" dirty="0" smtClean="0"/>
              <a:t>PÈRIT DE FAMILIA?</a:t>
            </a:r>
            <a:endParaRPr lang="ca-ES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899592" y="4725144"/>
            <a:ext cx="7344815" cy="1278493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ca-ES" b="1" i="1" dirty="0" smtClean="0">
                <a:solidFill>
                  <a:schemeClr val="tx1"/>
                </a:solidFill>
              </a:rPr>
              <a:t>“La infància té les seves pròpies formes de veure, pensar i sentir; no hi ha res més insensat que pretendre substituir-les per les nostres.”</a:t>
            </a:r>
          </a:p>
          <a:p>
            <a:pPr algn="r"/>
            <a:endParaRPr lang="ca-ES" dirty="0" smtClean="0">
              <a:solidFill>
                <a:schemeClr val="tx1"/>
              </a:solidFill>
            </a:endParaRPr>
          </a:p>
          <a:p>
            <a:pPr algn="r"/>
            <a:r>
              <a:rPr lang="ca-ES" dirty="0" smtClean="0">
                <a:solidFill>
                  <a:schemeClr val="tx1"/>
                </a:solidFill>
              </a:rPr>
              <a:t>Jean Jacques Rousseau </a:t>
            </a:r>
            <a:r>
              <a:rPr lang="ca-ES" i="1" dirty="0" smtClean="0">
                <a:solidFill>
                  <a:schemeClr val="tx1"/>
                </a:solidFill>
              </a:rPr>
              <a:t>(1712-1778) Filòsof francès.</a:t>
            </a:r>
            <a:endParaRPr lang="ca-ES" dirty="0" smtClean="0">
              <a:solidFill>
                <a:schemeClr val="tx1"/>
              </a:solidFill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7106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Pels</a:t>
            </a:r>
            <a:r>
              <a:rPr lang="es-ES" dirty="0" smtClean="0"/>
              <a:t> </a:t>
            </a:r>
            <a:r>
              <a:rPr lang="es-ES" dirty="0" err="1" smtClean="0"/>
              <a:t>menors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2-4 entrevistes</a:t>
            </a:r>
          </a:p>
          <a:p>
            <a:endParaRPr lang="es-ES" dirty="0" smtClean="0"/>
          </a:p>
          <a:p>
            <a:r>
              <a:rPr lang="es-ES" dirty="0" err="1" smtClean="0"/>
              <a:t>Selecció</a:t>
            </a:r>
            <a:r>
              <a:rPr lang="es-ES" dirty="0" smtClean="0"/>
              <a:t> de </a:t>
            </a:r>
            <a:r>
              <a:rPr lang="es-ES" dirty="0" err="1" smtClean="0"/>
              <a:t>proves</a:t>
            </a:r>
            <a:r>
              <a:rPr lang="es-ES" dirty="0" smtClean="0"/>
              <a:t> </a:t>
            </a:r>
            <a:r>
              <a:rPr lang="es-ES" dirty="0" err="1" smtClean="0"/>
              <a:t>projectives</a:t>
            </a:r>
            <a:endParaRPr lang="es-ES" dirty="0" smtClean="0"/>
          </a:p>
          <a:p>
            <a:pPr lvl="1">
              <a:buFont typeface="Wingdings" pitchFamily="2" charset="2"/>
              <a:buChar char="§"/>
            </a:pPr>
            <a:r>
              <a:rPr lang="es-ES" dirty="0" err="1" smtClean="0"/>
              <a:t>Dibuix</a:t>
            </a:r>
            <a:r>
              <a:rPr lang="es-ES" dirty="0" smtClean="0"/>
              <a:t> de la familia</a:t>
            </a:r>
          </a:p>
          <a:p>
            <a:pPr lvl="1">
              <a:buFont typeface="Wingdings" pitchFamily="2" charset="2"/>
              <a:buChar char="§"/>
            </a:pPr>
            <a:r>
              <a:rPr lang="es-ES" dirty="0" smtClean="0"/>
              <a:t>HTP</a:t>
            </a:r>
          </a:p>
          <a:p>
            <a:pPr lvl="1">
              <a:buFont typeface="Wingdings" pitchFamily="2" charset="2"/>
              <a:buChar char="§"/>
            </a:pPr>
            <a:r>
              <a:rPr lang="es-ES" dirty="0" err="1" smtClean="0"/>
              <a:t>Dibuix</a:t>
            </a:r>
            <a:r>
              <a:rPr lang="es-ES" dirty="0" smtClean="0"/>
              <a:t> de la persona</a:t>
            </a:r>
          </a:p>
          <a:p>
            <a:pPr lvl="1">
              <a:buFont typeface="Wingdings" pitchFamily="2" charset="2"/>
              <a:buChar char="§"/>
            </a:pPr>
            <a:r>
              <a:rPr lang="es-ES" dirty="0" smtClean="0"/>
              <a:t>Test Pota Negra</a:t>
            </a:r>
          </a:p>
          <a:p>
            <a:pPr lvl="1">
              <a:buFont typeface="Wingdings" pitchFamily="2" charset="2"/>
              <a:buChar char="§"/>
            </a:pPr>
            <a:r>
              <a:rPr lang="es-ES" dirty="0" smtClean="0"/>
              <a:t>CAT</a:t>
            </a:r>
          </a:p>
        </p:txBody>
      </p:sp>
    </p:spTree>
    <p:extLst>
      <p:ext uri="{BB962C8B-B14F-4D97-AF65-F5344CB8AC3E}">
        <p14:creationId xmlns:p14="http://schemas.microsoft.com/office/powerpoint/2010/main" val="73140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841652"/>
          </a:xfrm>
        </p:spPr>
        <p:txBody>
          <a:bodyPr/>
          <a:lstStyle/>
          <a:p>
            <a:r>
              <a:rPr lang="ca-ES" dirty="0" smtClean="0"/>
              <a:t>Selecció de proves psicomètriques (tests)</a:t>
            </a:r>
          </a:p>
          <a:p>
            <a:pPr marL="68580" indent="0">
              <a:buNone/>
            </a:pPr>
            <a:endParaRPr lang="ca-ES" dirty="0" smtClean="0"/>
          </a:p>
          <a:p>
            <a:pPr lvl="1"/>
            <a:r>
              <a:rPr lang="ca-ES" dirty="0" smtClean="0"/>
              <a:t>En funció edat (existeixen des dels 4 anys)</a:t>
            </a:r>
          </a:p>
          <a:p>
            <a:pPr lvl="1"/>
            <a:r>
              <a:rPr lang="ca-ES" dirty="0" smtClean="0"/>
              <a:t>Vigilem amb els que responen els pares (BASC)</a:t>
            </a:r>
          </a:p>
          <a:p>
            <a:pPr lvl="1"/>
            <a:r>
              <a:rPr lang="ca-ES" dirty="0" smtClean="0"/>
              <a:t>Habituals</a:t>
            </a:r>
          </a:p>
          <a:p>
            <a:pPr lvl="2"/>
            <a:r>
              <a:rPr lang="ca-ES" dirty="0" smtClean="0"/>
              <a:t>TAMAI</a:t>
            </a:r>
          </a:p>
          <a:p>
            <a:pPr lvl="2"/>
            <a:r>
              <a:rPr lang="ca-ES" dirty="0" smtClean="0"/>
              <a:t>CPQ /EPQ</a:t>
            </a:r>
          </a:p>
          <a:p>
            <a:pPr lvl="2"/>
            <a:r>
              <a:rPr lang="ca-ES" dirty="0" smtClean="0"/>
              <a:t>BASC (Autoinforme)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73140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a-ES" dirty="0" smtClean="0"/>
              <a:t>Anàlisi documental del menor i coordinacions (si cal)</a:t>
            </a:r>
          </a:p>
          <a:p>
            <a:pPr lvl="1"/>
            <a:r>
              <a:rPr lang="ca-ES" dirty="0" smtClean="0"/>
              <a:t>Centre escolar</a:t>
            </a:r>
          </a:p>
          <a:p>
            <a:pPr lvl="1"/>
            <a:r>
              <a:rPr lang="ca-ES" dirty="0" smtClean="0"/>
              <a:t>Pediatria</a:t>
            </a:r>
          </a:p>
          <a:p>
            <a:pPr lvl="1"/>
            <a:r>
              <a:rPr lang="ca-ES" dirty="0" smtClean="0"/>
              <a:t>Altres centre de psicologia, etc.</a:t>
            </a:r>
          </a:p>
          <a:p>
            <a:pPr lvl="1"/>
            <a:endParaRPr lang="ca-ES" dirty="0" smtClean="0"/>
          </a:p>
          <a:p>
            <a:r>
              <a:rPr lang="ca-ES" dirty="0" smtClean="0"/>
              <a:t>Visita domiciliària?</a:t>
            </a:r>
          </a:p>
          <a:p>
            <a:endParaRPr lang="ca-ES" dirty="0" smtClean="0"/>
          </a:p>
          <a:p>
            <a:r>
              <a:rPr lang="ca-ES" dirty="0" smtClean="0"/>
              <a:t>Validesa d’uns 6 mesos</a:t>
            </a:r>
          </a:p>
          <a:p>
            <a:pPr marL="365760" lvl="1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58251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Pels</a:t>
            </a:r>
            <a:r>
              <a:rPr lang="es-ES" dirty="0" smtClean="0"/>
              <a:t> pares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1-2 entrevistes per progenitor</a:t>
            </a:r>
          </a:p>
          <a:p>
            <a:endParaRPr lang="es-ES" dirty="0"/>
          </a:p>
          <a:p>
            <a:r>
              <a:rPr lang="es-ES" dirty="0" err="1" smtClean="0"/>
              <a:t>Selecció</a:t>
            </a:r>
            <a:r>
              <a:rPr lang="es-ES" dirty="0" smtClean="0"/>
              <a:t> de </a:t>
            </a:r>
            <a:r>
              <a:rPr lang="es-ES" dirty="0" err="1" smtClean="0"/>
              <a:t>proves</a:t>
            </a:r>
            <a:r>
              <a:rPr lang="es-ES" dirty="0" smtClean="0"/>
              <a:t> </a:t>
            </a:r>
            <a:r>
              <a:rPr lang="es-ES" dirty="0" err="1" smtClean="0"/>
              <a:t>psicomètriques</a:t>
            </a:r>
            <a:r>
              <a:rPr lang="es-ES" dirty="0" smtClean="0"/>
              <a:t> (</a:t>
            </a:r>
            <a:r>
              <a:rPr lang="es-ES" dirty="0" err="1" smtClean="0"/>
              <a:t>tests</a:t>
            </a:r>
            <a:r>
              <a:rPr lang="es-ES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s-ES" dirty="0" err="1" smtClean="0"/>
              <a:t>Habituals</a:t>
            </a:r>
            <a:endParaRPr lang="es-ES" dirty="0" smtClean="0"/>
          </a:p>
          <a:p>
            <a:pPr lvl="2">
              <a:buFont typeface="Wingdings" pitchFamily="2" charset="2"/>
              <a:buChar char="§"/>
            </a:pPr>
            <a:r>
              <a:rPr lang="es-ES" dirty="0" smtClean="0"/>
              <a:t>CUIDA</a:t>
            </a:r>
          </a:p>
          <a:p>
            <a:pPr lvl="2">
              <a:buFont typeface="Wingdings" pitchFamily="2" charset="2"/>
              <a:buChar char="§"/>
            </a:pPr>
            <a:r>
              <a:rPr lang="es-ES" dirty="0" smtClean="0"/>
              <a:t>16PF</a:t>
            </a:r>
          </a:p>
          <a:p>
            <a:pPr lvl="2">
              <a:buFont typeface="Wingdings" pitchFamily="2" charset="2"/>
              <a:buChar char="§"/>
            </a:pPr>
            <a:r>
              <a:rPr lang="es-ES" dirty="0" smtClean="0"/>
              <a:t>MCMI-III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9804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DONCS… QUIN ÉS L’ESTIL DE GUARDA MÉS CONVENIENT?</a:t>
            </a:r>
            <a:endParaRPr lang="ca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377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Qui</a:t>
            </a:r>
            <a:r>
              <a:rPr lang="es-ES" dirty="0" smtClean="0"/>
              <a:t> ha </a:t>
            </a:r>
            <a:r>
              <a:rPr lang="es-ES" dirty="0" err="1" smtClean="0"/>
              <a:t>d’ostentar</a:t>
            </a:r>
            <a:r>
              <a:rPr lang="es-ES" dirty="0" smtClean="0"/>
              <a:t> la guarda?</a:t>
            </a:r>
            <a:endParaRPr lang="ca-ES" dirty="0"/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043492" y="2564904"/>
            <a:ext cx="6777317" cy="3267725"/>
          </a:xfrm>
        </p:spPr>
        <p:txBody>
          <a:bodyPr/>
          <a:lstStyle/>
          <a:p>
            <a:r>
              <a:rPr lang="ca-ES" smtClean="0"/>
              <a:t>Aquell que hagi sigut figura referent del menor tradicionalment</a:t>
            </a:r>
          </a:p>
          <a:p>
            <a:r>
              <a:rPr lang="ca-ES" smtClean="0"/>
              <a:t>Aquell que les condicions laborals, familars i socials li permetin donar suport a la quotidianitat del menor</a:t>
            </a:r>
          </a:p>
          <a:p>
            <a:r>
              <a:rPr lang="ca-ES" smtClean="0"/>
              <a:t>Aquell que el menor ubici pericialment (emocional i psicologicament) com a figura principal</a:t>
            </a:r>
          </a:p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83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Quin</a:t>
            </a:r>
            <a:r>
              <a:rPr lang="es-ES" dirty="0" smtClean="0"/>
              <a:t> </a:t>
            </a:r>
            <a:r>
              <a:rPr lang="es-ES" dirty="0" err="1" smtClean="0"/>
              <a:t>règim</a:t>
            </a:r>
            <a:r>
              <a:rPr lang="es-ES" dirty="0" smtClean="0"/>
              <a:t> </a:t>
            </a:r>
            <a:r>
              <a:rPr lang="es-ES" dirty="0" err="1" smtClean="0"/>
              <a:t>és</a:t>
            </a:r>
            <a:r>
              <a:rPr lang="es-ES" dirty="0" smtClean="0"/>
              <a:t> el </a:t>
            </a:r>
            <a:r>
              <a:rPr lang="es-ES" dirty="0" err="1" smtClean="0"/>
              <a:t>més</a:t>
            </a:r>
            <a:r>
              <a:rPr lang="es-ES" dirty="0" smtClean="0"/>
              <a:t> </a:t>
            </a:r>
            <a:r>
              <a:rPr lang="es-ES" dirty="0" err="1" smtClean="0"/>
              <a:t>òptim</a:t>
            </a:r>
            <a:r>
              <a:rPr lang="es-ES" dirty="0" smtClean="0"/>
              <a:t>?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564904"/>
            <a:ext cx="7344932" cy="3267725"/>
          </a:xfrm>
        </p:spPr>
        <p:txBody>
          <a:bodyPr>
            <a:normAutofit/>
          </a:bodyPr>
          <a:lstStyle/>
          <a:p>
            <a:r>
              <a:rPr lang="ca-ES" dirty="0" smtClean="0"/>
              <a:t>Ampli</a:t>
            </a:r>
          </a:p>
          <a:p>
            <a:r>
              <a:rPr lang="ca-ES" dirty="0" smtClean="0"/>
              <a:t>Amb pernoctes en funció de l’edat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Fins els 3 anys no és aconsellable compartida però sí règim ampli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Pernoctes fora del domicili custodi a partir dels 2-3 anys</a:t>
            </a:r>
          </a:p>
          <a:p>
            <a:r>
              <a:rPr lang="ca-ES" dirty="0" smtClean="0"/>
              <a:t>Que el menor percebi certa flexibilitat en funció de les necessitats</a:t>
            </a:r>
          </a:p>
          <a:p>
            <a:pPr lvl="1"/>
            <a:endParaRPr lang="es-ES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28690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Debat</a:t>
            </a:r>
            <a:r>
              <a:rPr lang="es-ES" dirty="0" smtClean="0"/>
              <a:t> sobre la compartida en contenciosos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564904"/>
            <a:ext cx="6777317" cy="3267725"/>
          </a:xfrm>
        </p:spPr>
        <p:txBody>
          <a:bodyPr/>
          <a:lstStyle/>
          <a:p>
            <a:r>
              <a:rPr lang="es-ES" dirty="0" smtClean="0"/>
              <a:t>NO		Pis </a:t>
            </a:r>
            <a:r>
              <a:rPr lang="es-ES" dirty="0" err="1" smtClean="0"/>
              <a:t>Niu</a:t>
            </a:r>
            <a:endParaRPr lang="es-ES" dirty="0" smtClean="0"/>
          </a:p>
          <a:p>
            <a:r>
              <a:rPr lang="es-ES" dirty="0" smtClean="0"/>
              <a:t>NO 	Compartida per </a:t>
            </a:r>
            <a:r>
              <a:rPr lang="es-ES" dirty="0" err="1" smtClean="0"/>
              <a:t>setmanes</a:t>
            </a:r>
            <a:r>
              <a:rPr lang="ca-ES" dirty="0" smtClean="0"/>
              <a:t> o 			quinzenalment</a:t>
            </a:r>
          </a:p>
          <a:p>
            <a:r>
              <a:rPr lang="es-ES" dirty="0" smtClean="0"/>
              <a:t>NO		</a:t>
            </a:r>
            <a:r>
              <a:rPr lang="es-ES" dirty="0" err="1" smtClean="0"/>
              <a:t>Règim</a:t>
            </a:r>
            <a:r>
              <a:rPr lang="es-ES" dirty="0" smtClean="0"/>
              <a:t> tradicional (c/s </a:t>
            </a:r>
            <a:r>
              <a:rPr lang="es-ES" dirty="0" err="1" smtClean="0"/>
              <a:t>alterns</a:t>
            </a:r>
            <a:r>
              <a:rPr lang="es-ES" dirty="0" smtClean="0"/>
              <a:t> i 			un </a:t>
            </a:r>
            <a:r>
              <a:rPr lang="es-ES" dirty="0" err="1" smtClean="0"/>
              <a:t>dia</a:t>
            </a:r>
            <a:r>
              <a:rPr lang="es-ES" dirty="0" smtClean="0"/>
              <a:t> </a:t>
            </a:r>
            <a:r>
              <a:rPr lang="es-ES" dirty="0" err="1" smtClean="0"/>
              <a:t>intersetmanal</a:t>
            </a:r>
            <a:r>
              <a:rPr lang="es-E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860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Valoracions</a:t>
            </a:r>
            <a:r>
              <a:rPr lang="es-ES" dirty="0" smtClean="0"/>
              <a:t> </a:t>
            </a:r>
            <a:r>
              <a:rPr lang="es-ES" dirty="0" err="1" smtClean="0"/>
              <a:t>negatives</a:t>
            </a:r>
            <a:r>
              <a:rPr lang="es-ES" dirty="0" smtClean="0"/>
              <a:t> al solicitar-la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636912"/>
            <a:ext cx="6777317" cy="3195717"/>
          </a:xfrm>
        </p:spPr>
        <p:txBody>
          <a:bodyPr/>
          <a:lstStyle/>
          <a:p>
            <a:r>
              <a:rPr lang="ca-ES" dirty="0" smtClean="0"/>
              <a:t>Ara puc demanar-la, ja estic estable.</a:t>
            </a:r>
          </a:p>
          <a:p>
            <a:r>
              <a:rPr lang="ca-ES" dirty="0" smtClean="0"/>
              <a:t>Drets del pare / drets de la mare</a:t>
            </a:r>
          </a:p>
          <a:p>
            <a:r>
              <a:rPr lang="ca-ES" dirty="0" smtClean="0"/>
              <a:t>Els drets com a progenitor no te’ls pot gestionar l’altre</a:t>
            </a:r>
          </a:p>
          <a:p>
            <a:r>
              <a:rPr lang="ca-ES" dirty="0" smtClean="0"/>
              <a:t>Motivacions econòmiques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1200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Debat</a:t>
            </a:r>
            <a:r>
              <a:rPr lang="es-ES" dirty="0" smtClean="0"/>
              <a:t> sobre la </a:t>
            </a:r>
            <a:r>
              <a:rPr lang="es-ES" dirty="0" err="1" smtClean="0"/>
              <a:t>separació</a:t>
            </a:r>
            <a:r>
              <a:rPr lang="es-ES" dirty="0" smtClean="0"/>
              <a:t> entre </a:t>
            </a:r>
            <a:r>
              <a:rPr lang="es-ES" dirty="0" err="1" smtClean="0"/>
              <a:t>germans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508977"/>
          </a:xfrm>
        </p:spPr>
        <p:txBody>
          <a:bodyPr/>
          <a:lstStyle/>
          <a:p>
            <a:r>
              <a:rPr lang="es-ES" dirty="0" smtClean="0"/>
              <a:t>No es separen </a:t>
            </a:r>
            <a:r>
              <a:rPr lang="es-ES" dirty="0" err="1" smtClean="0"/>
              <a:t>germans</a:t>
            </a:r>
            <a:r>
              <a:rPr lang="es-ES" dirty="0" smtClean="0"/>
              <a:t> </a:t>
            </a:r>
            <a:r>
              <a:rPr lang="es-ES" dirty="0" err="1" smtClean="0"/>
              <a:t>biològics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Qüestionament al separar familia adquirida si el menor </a:t>
            </a:r>
            <a:r>
              <a:rPr lang="es-ES" dirty="0" err="1" smtClean="0"/>
              <a:t>valorat</a:t>
            </a:r>
            <a:r>
              <a:rPr lang="es-ES" dirty="0" smtClean="0"/>
              <a:t> es el </a:t>
            </a:r>
            <a:r>
              <a:rPr lang="es-ES" dirty="0" err="1" smtClean="0"/>
              <a:t>petit</a:t>
            </a:r>
            <a:endParaRPr lang="es-ES" dirty="0" smtClean="0"/>
          </a:p>
          <a:p>
            <a:pPr marL="68580" indent="0">
              <a:buNone/>
            </a:pPr>
            <a:endParaRPr lang="es-ES" dirty="0" smtClean="0"/>
          </a:p>
          <a:p>
            <a:r>
              <a:rPr lang="es-ES" dirty="0" smtClean="0"/>
              <a:t>Qüestionament al separar familia adquirida si </a:t>
            </a:r>
            <a:r>
              <a:rPr lang="es-ES" dirty="0" err="1" smtClean="0"/>
              <a:t>els</a:t>
            </a:r>
            <a:r>
              <a:rPr lang="es-ES" dirty="0" smtClean="0"/>
              <a:t> </a:t>
            </a:r>
            <a:r>
              <a:rPr lang="es-ES" dirty="0" err="1" smtClean="0"/>
              <a:t>menors</a:t>
            </a:r>
            <a:r>
              <a:rPr lang="es-ES" dirty="0" smtClean="0"/>
              <a:t> </a:t>
            </a:r>
            <a:r>
              <a:rPr lang="es-ES" dirty="0" err="1" smtClean="0"/>
              <a:t>ja</a:t>
            </a:r>
            <a:r>
              <a:rPr lang="es-ES" dirty="0" smtClean="0"/>
              <a:t> </a:t>
            </a:r>
            <a:r>
              <a:rPr lang="es-ES" dirty="0" err="1" smtClean="0"/>
              <a:t>tenen</a:t>
            </a:r>
            <a:r>
              <a:rPr lang="es-ES" dirty="0" smtClean="0"/>
              <a:t> </a:t>
            </a:r>
            <a:r>
              <a:rPr lang="es-ES" dirty="0" err="1" smtClean="0"/>
              <a:t>vincle</a:t>
            </a:r>
            <a:r>
              <a:rPr lang="es-ES" dirty="0" smtClean="0"/>
              <a:t> (</a:t>
            </a:r>
            <a:r>
              <a:rPr lang="es-ES" dirty="0" err="1" smtClean="0"/>
              <a:t>independent</a:t>
            </a:r>
            <a:r>
              <a:rPr lang="es-ES" dirty="0" smtClean="0"/>
              <a:t> </a:t>
            </a:r>
            <a:r>
              <a:rPr lang="es-ES" dirty="0" err="1" smtClean="0"/>
              <a:t>edat</a:t>
            </a:r>
            <a:r>
              <a:rPr lang="es-ES" dirty="0" smtClean="0"/>
              <a:t>)</a:t>
            </a:r>
          </a:p>
          <a:p>
            <a:endParaRPr lang="es-ES" dirty="0" smtClean="0"/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0958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344934" cy="1143000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Què</a:t>
            </a:r>
            <a:r>
              <a:rPr lang="es-ES" dirty="0" smtClean="0"/>
              <a:t> ha </a:t>
            </a:r>
            <a:r>
              <a:rPr lang="es-ES" dirty="0" err="1" smtClean="0"/>
              <a:t>d’acreditar</a:t>
            </a:r>
            <a:r>
              <a:rPr lang="es-ES" dirty="0" smtClean="0"/>
              <a:t> un/a </a:t>
            </a:r>
            <a:r>
              <a:rPr lang="es-ES" dirty="0" err="1" smtClean="0"/>
              <a:t>pèrit</a:t>
            </a:r>
            <a:r>
              <a:rPr lang="es-ES" dirty="0" smtClean="0"/>
              <a:t>?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060848"/>
            <a:ext cx="7200916" cy="4176464"/>
          </a:xfrm>
        </p:spPr>
        <p:txBody>
          <a:bodyPr>
            <a:normAutofit fontScale="85000" lnSpcReduction="20000"/>
          </a:bodyPr>
          <a:lstStyle/>
          <a:p>
            <a:pPr marL="365760" lvl="1" indent="0">
              <a:buNone/>
            </a:pPr>
            <a:endParaRPr lang="es-ES" dirty="0"/>
          </a:p>
          <a:p>
            <a:pPr marL="68580" indent="0">
              <a:buNone/>
            </a:pPr>
            <a:r>
              <a:rPr lang="ca-ES" dirty="0" smtClean="0"/>
              <a:t>No formalment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Professió vocacional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Capacitat per fer valer la opinió dels menors a nivell tècnic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Capacitat per poder explicar elements psicològics dels progenitors o familiars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Capacitat per poder ratificar-se judicialment </a:t>
            </a:r>
          </a:p>
          <a:p>
            <a:pPr lvl="1">
              <a:buFont typeface="Wingdings" pitchFamily="2" charset="2"/>
              <a:buChar char="§"/>
            </a:pPr>
            <a:endParaRPr lang="ca-ES" dirty="0" smtClean="0"/>
          </a:p>
          <a:p>
            <a:pPr marL="68580" indent="0">
              <a:buNone/>
            </a:pPr>
            <a:r>
              <a:rPr lang="ca-ES" dirty="0" smtClean="0"/>
              <a:t>Formalment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Llicenciatura / Grau en Psicologia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Acreditació en Expertesa en Psicologia Forense per Col·legi Oficial de Psicòlegs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Que tingui formació en diferents àmbits pericials (</a:t>
            </a:r>
            <a:r>
              <a:rPr lang="ca-ES" dirty="0" err="1" smtClean="0"/>
              <a:t>Master</a:t>
            </a:r>
            <a:r>
              <a:rPr lang="ca-ES" dirty="0" smtClean="0"/>
              <a:t> en Penal, </a:t>
            </a:r>
            <a:r>
              <a:rPr lang="ca-ES" dirty="0" err="1" smtClean="0"/>
              <a:t>Familia</a:t>
            </a:r>
            <a:r>
              <a:rPr lang="ca-ES" dirty="0" smtClean="0"/>
              <a:t>, Civil, etc.</a:t>
            </a:r>
          </a:p>
          <a:p>
            <a:pPr>
              <a:buFont typeface="Wingdings" pitchFamily="2" charset="2"/>
              <a:buChar char="§"/>
            </a:pPr>
            <a:endParaRPr lang="es-ES" dirty="0" smtClean="0"/>
          </a:p>
          <a:p>
            <a:pPr>
              <a:buFont typeface="Wingdings" pitchFamily="2" charset="2"/>
              <a:buChar char="§"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87764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Ara </a:t>
            </a:r>
            <a:r>
              <a:rPr lang="es-ES" dirty="0" err="1" smtClean="0"/>
              <a:t>ja</a:t>
            </a:r>
            <a:r>
              <a:rPr lang="es-ES" dirty="0" smtClean="0"/>
              <a:t> no </a:t>
            </a:r>
            <a:r>
              <a:rPr lang="es-ES" dirty="0" err="1" smtClean="0"/>
              <a:t>parlem</a:t>
            </a:r>
            <a:r>
              <a:rPr lang="es-ES" dirty="0" smtClean="0"/>
              <a:t> de SAP?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564904"/>
            <a:ext cx="6777317" cy="3267725"/>
          </a:xfrm>
        </p:spPr>
        <p:txBody>
          <a:bodyPr/>
          <a:lstStyle/>
          <a:p>
            <a:r>
              <a:rPr lang="es-ES" dirty="0" err="1" smtClean="0"/>
              <a:t>Ja</a:t>
            </a:r>
            <a:r>
              <a:rPr lang="es-ES" dirty="0" smtClean="0"/>
              <a:t> no es </a:t>
            </a:r>
            <a:r>
              <a:rPr lang="es-ES" dirty="0" err="1" smtClean="0"/>
              <a:t>l’argument</a:t>
            </a:r>
            <a:r>
              <a:rPr lang="es-ES" dirty="0" smtClean="0"/>
              <a:t> principal en la </a:t>
            </a:r>
            <a:r>
              <a:rPr lang="es-ES" dirty="0" err="1" smtClean="0"/>
              <a:t>solicitació</a:t>
            </a:r>
            <a:r>
              <a:rPr lang="es-ES" dirty="0" smtClean="0"/>
              <a:t> de </a:t>
            </a:r>
            <a:r>
              <a:rPr lang="es-ES" dirty="0" err="1" smtClean="0"/>
              <a:t>modificacions</a:t>
            </a:r>
            <a:r>
              <a:rPr lang="es-ES" dirty="0" smtClean="0"/>
              <a:t> de mesures</a:t>
            </a:r>
          </a:p>
          <a:p>
            <a:r>
              <a:rPr lang="es-ES" dirty="0" err="1" smtClean="0"/>
              <a:t>Els</a:t>
            </a:r>
            <a:r>
              <a:rPr lang="es-ES" dirty="0" smtClean="0"/>
              <a:t> “</a:t>
            </a:r>
            <a:r>
              <a:rPr lang="es-ES" dirty="0" err="1" smtClean="0"/>
              <a:t>fills</a:t>
            </a:r>
            <a:r>
              <a:rPr lang="es-ES" dirty="0" smtClean="0"/>
              <a:t> del SAP” </a:t>
            </a:r>
            <a:r>
              <a:rPr lang="es-ES" dirty="0" err="1" smtClean="0"/>
              <a:t>ja</a:t>
            </a:r>
            <a:r>
              <a:rPr lang="es-ES" dirty="0" smtClean="0"/>
              <a:t> son </a:t>
            </a:r>
            <a:r>
              <a:rPr lang="es-ES" dirty="0" err="1" smtClean="0"/>
              <a:t>adolescents</a:t>
            </a:r>
            <a:r>
              <a:rPr lang="es-ES" dirty="0" smtClean="0"/>
              <a:t>… i un </a:t>
            </a:r>
            <a:r>
              <a:rPr lang="es-ES" dirty="0" err="1" smtClean="0"/>
              <a:t>dia</a:t>
            </a:r>
            <a:r>
              <a:rPr lang="es-ES" dirty="0" smtClean="0"/>
              <a:t> parlaran</a:t>
            </a:r>
          </a:p>
          <a:p>
            <a:r>
              <a:rPr lang="es-ES" dirty="0" err="1" smtClean="0"/>
              <a:t>Continuent</a:t>
            </a:r>
            <a:r>
              <a:rPr lang="es-ES" dirty="0" smtClean="0"/>
              <a:t> </a:t>
            </a:r>
            <a:r>
              <a:rPr lang="es-ES" dirty="0" err="1" smtClean="0"/>
              <a:t>havent</a:t>
            </a:r>
            <a:r>
              <a:rPr lang="es-ES" dirty="0" smtClean="0"/>
              <a:t>-hi discursos </a:t>
            </a:r>
            <a:r>
              <a:rPr lang="es-ES" dirty="0" err="1" smtClean="0"/>
              <a:t>manipulatius</a:t>
            </a:r>
            <a:r>
              <a:rPr lang="es-ES" dirty="0" smtClean="0"/>
              <a:t>?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62181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Valoració</a:t>
            </a:r>
            <a:r>
              <a:rPr lang="es-ES" dirty="0" smtClean="0"/>
              <a:t> final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708920"/>
            <a:ext cx="6777317" cy="3123709"/>
          </a:xfrm>
        </p:spPr>
        <p:txBody>
          <a:bodyPr/>
          <a:lstStyle/>
          <a:p>
            <a:r>
              <a:rPr lang="ca-ES" dirty="0" smtClean="0"/>
              <a:t>Una valoració pericial ha d’ajudar a comprendre al sistema judicial un estil de vida que serà amb el que el menor convisqui durant molt de temps, i ha de ser compatible amb el seu </a:t>
            </a:r>
            <a:r>
              <a:rPr lang="ca-ES" dirty="0" err="1" smtClean="0"/>
              <a:t>procès</a:t>
            </a:r>
            <a:r>
              <a:rPr lang="ca-ES" dirty="0" smtClean="0"/>
              <a:t> d’adaptació a la separació dels seus pares</a:t>
            </a:r>
          </a:p>
        </p:txBody>
      </p:sp>
    </p:spTree>
    <p:extLst>
      <p:ext uri="{BB962C8B-B14F-4D97-AF65-F5344CB8AC3E}">
        <p14:creationId xmlns:p14="http://schemas.microsoft.com/office/powerpoint/2010/main" val="44211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Elena Garrido Gaitán</a:t>
            </a:r>
            <a:br>
              <a:rPr lang="es-ES" sz="2000" dirty="0" smtClean="0"/>
            </a:br>
            <a:r>
              <a:rPr lang="es-ES" sz="2000" dirty="0" smtClean="0"/>
              <a:t>Psicóloga </a:t>
            </a:r>
            <a:r>
              <a:rPr lang="es-ES" sz="2000" dirty="0" err="1" smtClean="0"/>
              <a:t>Perit</a:t>
            </a:r>
            <a:r>
              <a:rPr lang="es-ES" sz="2000" dirty="0" smtClean="0"/>
              <a:t> Forense</a:t>
            </a:r>
            <a:endParaRPr lang="ca-ES" sz="2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elena@bama-psicologia.es</a:t>
            </a:r>
            <a:endParaRPr lang="ca-ES" dirty="0"/>
          </a:p>
        </p:txBody>
      </p:sp>
      <p:pic>
        <p:nvPicPr>
          <p:cNvPr id="5" name="Picture 10" descr="http://3.bp.blogspot.com/-MS83X_tObBs/TfnltGJLDXI/AAAAAAAAAAk/iGD1ypOssMM/s220/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0648"/>
            <a:ext cx="1422659" cy="171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1520" y="476672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ASPECTES PSICOLÒGICS DELS MODELS </a:t>
            </a:r>
          </a:p>
          <a:p>
            <a:r>
              <a:rPr lang="es-ES" sz="3600" b="1" dirty="0" smtClean="0"/>
              <a:t>DE GUARDA</a:t>
            </a:r>
            <a:endParaRPr lang="ca-ES" sz="3600" b="1" dirty="0"/>
          </a:p>
        </p:txBody>
      </p:sp>
    </p:spTree>
    <p:extLst>
      <p:ext uri="{BB962C8B-B14F-4D97-AF65-F5344CB8AC3E}">
        <p14:creationId xmlns:p14="http://schemas.microsoft.com/office/powerpoint/2010/main" val="2335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Sospiti</a:t>
            </a:r>
            <a:r>
              <a:rPr lang="es-ES" dirty="0" smtClean="0"/>
              <a:t> del </a:t>
            </a:r>
            <a:r>
              <a:rPr lang="es-ES" dirty="0" err="1" smtClean="0"/>
              <a:t>seu</a:t>
            </a:r>
            <a:r>
              <a:rPr lang="es-ES" dirty="0" smtClean="0"/>
              <a:t> </a:t>
            </a:r>
            <a:r>
              <a:rPr lang="es-ES" dirty="0" err="1" smtClean="0"/>
              <a:t>pèrit</a:t>
            </a:r>
            <a:r>
              <a:rPr lang="es-ES" dirty="0" smtClean="0"/>
              <a:t> si…</a:t>
            </a:r>
            <a:endParaRPr lang="ca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2564904"/>
            <a:ext cx="7344932" cy="3744416"/>
          </a:xfrm>
        </p:spPr>
        <p:txBody>
          <a:bodyPr>
            <a:normAutofit/>
          </a:bodyPr>
          <a:lstStyle/>
          <a:p>
            <a:r>
              <a:rPr lang="ca-ES" sz="1800" dirty="0" smtClean="0"/>
              <a:t>Li dona la raó en tot</a:t>
            </a:r>
          </a:p>
          <a:p>
            <a:r>
              <a:rPr lang="ca-ES" sz="1800" dirty="0" smtClean="0"/>
              <a:t>Algun cop no li ha negat que portaria un cas (o li ha posat impediments)</a:t>
            </a:r>
          </a:p>
          <a:p>
            <a:r>
              <a:rPr lang="ca-ES" sz="1800" dirty="0" smtClean="0"/>
              <a:t>Promet que valorarà al menor en una sessió</a:t>
            </a:r>
          </a:p>
          <a:p>
            <a:r>
              <a:rPr lang="ca-ES" sz="1800" dirty="0" smtClean="0"/>
              <a:t>Parla estrany i no se’l entén (massa tècnic)</a:t>
            </a:r>
          </a:p>
          <a:p>
            <a:r>
              <a:rPr lang="ca-ES" sz="1800" dirty="0" smtClean="0"/>
              <a:t>No li sol·licita cap documentació</a:t>
            </a:r>
          </a:p>
          <a:p>
            <a:r>
              <a:rPr lang="ca-ES" sz="1800" dirty="0" smtClean="0"/>
              <a:t>No desitja parlar amb l’altre progenitor</a:t>
            </a:r>
          </a:p>
          <a:p>
            <a:r>
              <a:rPr lang="ca-ES" sz="1800" dirty="0" smtClean="0"/>
              <a:t>No li cal parlar amb les progenitors per valorar al menor</a:t>
            </a:r>
          </a:p>
          <a:p>
            <a:r>
              <a:rPr lang="ca-ES" sz="1800" dirty="0" smtClean="0"/>
              <a:t>Canvia les conclusions de l’informe a demanda seva</a:t>
            </a:r>
          </a:p>
          <a:p>
            <a:pPr marL="68580" indent="0">
              <a:buNone/>
            </a:pPr>
            <a:endParaRPr lang="ca-ES" sz="1800" dirty="0"/>
          </a:p>
        </p:txBody>
      </p:sp>
    </p:spTree>
    <p:extLst>
      <p:ext uri="{BB962C8B-B14F-4D97-AF65-F5344CB8AC3E}">
        <p14:creationId xmlns:p14="http://schemas.microsoft.com/office/powerpoint/2010/main" val="11787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CONVERSES ENTRE PÈRITS I ADVOCATS/DES</a:t>
            </a:r>
            <a:endParaRPr lang="ca-ES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3242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b="1" dirty="0" smtClean="0"/>
              <a:t>Aquesta pericial no és gaire vàlida… és de part</a:t>
            </a:r>
          </a:p>
          <a:p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SATAF, SAT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Temps de les valoracions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Risc de pèrdua de llicència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8609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916832"/>
            <a:ext cx="7200916" cy="4392488"/>
          </a:xfrm>
        </p:spPr>
        <p:txBody>
          <a:bodyPr>
            <a:normAutofit/>
          </a:bodyPr>
          <a:lstStyle/>
          <a:p>
            <a:r>
              <a:rPr lang="ca-ES" b="1" dirty="0" smtClean="0"/>
              <a:t>No arribem, no arribem, no arribem… </a:t>
            </a:r>
          </a:p>
          <a:p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Si, si que arribem, però les presses mai son amigues de les valoracions pericials</a:t>
            </a:r>
          </a:p>
          <a:p>
            <a:pPr marL="365760" lvl="1" indent="0">
              <a:buNone/>
            </a:pPr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Temporalitats</a:t>
            </a:r>
          </a:p>
          <a:p>
            <a:pPr lvl="2">
              <a:buFont typeface="Wingdings" pitchFamily="2" charset="2"/>
              <a:buChar char="§"/>
            </a:pPr>
            <a:r>
              <a:rPr lang="ca-ES" dirty="0" smtClean="0"/>
              <a:t>Abans de la demanda</a:t>
            </a:r>
          </a:p>
          <a:p>
            <a:pPr lvl="2">
              <a:buFont typeface="Wingdings" pitchFamily="2" charset="2"/>
              <a:buChar char="§"/>
            </a:pPr>
            <a:r>
              <a:rPr lang="ca-ES" dirty="0" smtClean="0"/>
              <a:t>Com a </a:t>
            </a:r>
            <a:r>
              <a:rPr lang="ca-ES" dirty="0" err="1" smtClean="0"/>
              <a:t>constesta</a:t>
            </a:r>
            <a:r>
              <a:rPr lang="ca-ES" dirty="0" smtClean="0"/>
              <a:t> a la demanda</a:t>
            </a:r>
          </a:p>
          <a:p>
            <a:pPr lvl="2">
              <a:buFont typeface="Wingdings" pitchFamily="2" charset="2"/>
              <a:buChar char="§"/>
            </a:pPr>
            <a:r>
              <a:rPr lang="ca-ES" dirty="0" smtClean="0"/>
              <a:t>Durant el </a:t>
            </a:r>
            <a:r>
              <a:rPr lang="ca-ES" dirty="0" err="1" smtClean="0"/>
              <a:t>procès</a:t>
            </a:r>
            <a:endParaRPr lang="ca-ES" dirty="0" smtClean="0"/>
          </a:p>
          <a:p>
            <a:pPr lvl="2">
              <a:buFont typeface="Wingdings" pitchFamily="2" charset="2"/>
              <a:buChar char="§"/>
            </a:pPr>
            <a:r>
              <a:rPr lang="ca-ES" dirty="0" smtClean="0"/>
              <a:t>Justificació de recurs (2ª instància)</a:t>
            </a:r>
          </a:p>
          <a:p>
            <a:pPr lvl="1">
              <a:buFont typeface="Wingdings" pitchFamily="2" charset="2"/>
              <a:buChar char="§"/>
            </a:pPr>
            <a:endParaRPr lang="es-ES" dirty="0"/>
          </a:p>
          <a:p>
            <a:pPr marL="365760" lvl="1" indent="0">
              <a:buNone/>
            </a:pPr>
            <a:endParaRPr lang="es-ES" dirty="0" smtClean="0"/>
          </a:p>
          <a:p>
            <a:pPr marL="365760" lvl="1" indent="0">
              <a:buNone/>
            </a:pPr>
            <a:endParaRPr lang="es-ES" dirty="0" smtClean="0"/>
          </a:p>
          <a:p>
            <a:pPr lvl="1">
              <a:buFont typeface="Wingdings" pitchFamily="2" charset="2"/>
              <a:buChar char="§"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787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1662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s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Pericial prèvia a la demanda (per incloure-la documentalment)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 smtClean="0"/>
              <a:t>Caldrà parlar amb l’altra part (*)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 smtClean="0"/>
              <a:t>Es pot fer ben feta (amb temps)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 smtClean="0"/>
              <a:t>És ampliable durant el procés legal</a:t>
            </a:r>
          </a:p>
          <a:p>
            <a:pPr lvl="1">
              <a:buFont typeface="Wingdings" pitchFamily="2" charset="2"/>
              <a:buChar char="§"/>
            </a:pPr>
            <a:endParaRPr lang="ca-ES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Pericial com a contesta a la demanda o durant procediment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/>
              <a:t>Caldrà parlar amb l’altra part (*)</a:t>
            </a:r>
          </a:p>
          <a:p>
            <a:pPr lvl="2">
              <a:buFont typeface="Wingdings" pitchFamily="2" charset="2"/>
              <a:buChar char="ü"/>
            </a:pPr>
            <a:r>
              <a:rPr lang="ca-ES" dirty="0" smtClean="0"/>
              <a:t>És millor  anunciar la </a:t>
            </a:r>
            <a:r>
              <a:rPr lang="ca-ES" dirty="0" err="1" smtClean="0"/>
              <a:t>contrapericial</a:t>
            </a:r>
            <a:r>
              <a:rPr lang="ca-ES" dirty="0" smtClean="0"/>
              <a:t> motivadament i fer-la bé que no amb pressa</a:t>
            </a:r>
          </a:p>
          <a:p>
            <a:pPr lvl="2">
              <a:buFont typeface="Wingdings" pitchFamily="2" charset="2"/>
              <a:buChar char="ü"/>
            </a:pPr>
            <a:r>
              <a:rPr lang="es-ES" dirty="0" smtClean="0"/>
              <a:t>Hi ha un </a:t>
            </a:r>
            <a:r>
              <a:rPr lang="es-ES" dirty="0" err="1" smtClean="0"/>
              <a:t>temps</a:t>
            </a:r>
            <a:r>
              <a:rPr lang="es-ES" dirty="0" smtClean="0"/>
              <a:t> per poder </a:t>
            </a:r>
            <a:r>
              <a:rPr lang="es-ES" dirty="0" err="1" smtClean="0"/>
              <a:t>fer-ho</a:t>
            </a:r>
            <a:r>
              <a:rPr lang="es-ES" dirty="0" smtClean="0"/>
              <a:t> </a:t>
            </a:r>
            <a:r>
              <a:rPr lang="es-ES" dirty="0" err="1" smtClean="0"/>
              <a:t>bé</a:t>
            </a:r>
            <a:r>
              <a:rPr lang="es-ES" dirty="0" smtClean="0"/>
              <a:t> (</a:t>
            </a:r>
            <a:r>
              <a:rPr lang="es-ES" dirty="0" err="1" smtClean="0"/>
              <a:t>ja</a:t>
            </a:r>
            <a:r>
              <a:rPr lang="es-ES" dirty="0" smtClean="0"/>
              <a:t> </a:t>
            </a:r>
            <a:r>
              <a:rPr lang="es-ES" dirty="0" err="1" smtClean="0"/>
              <a:t>siguin</a:t>
            </a:r>
            <a:r>
              <a:rPr lang="es-ES" dirty="0" smtClean="0"/>
              <a:t> mesures </a:t>
            </a:r>
            <a:r>
              <a:rPr lang="es-ES" dirty="0" err="1" smtClean="0"/>
              <a:t>provisionals</a:t>
            </a:r>
            <a:r>
              <a:rPr lang="es-ES" dirty="0" smtClean="0"/>
              <a:t> o </a:t>
            </a:r>
            <a:r>
              <a:rPr lang="es-ES" dirty="0" err="1" smtClean="0"/>
              <a:t>judici</a:t>
            </a:r>
            <a:r>
              <a:rPr lang="es-ES" dirty="0" smtClean="0"/>
              <a:t> </a:t>
            </a:r>
            <a:r>
              <a:rPr lang="es-ES" dirty="0" err="1" smtClean="0"/>
              <a:t>definitiu</a:t>
            </a:r>
            <a:r>
              <a:rPr lang="es-ES" dirty="0" smtClean="0"/>
              <a:t>)</a:t>
            </a:r>
          </a:p>
          <a:p>
            <a:pPr lvl="2">
              <a:buFont typeface="Wingdings" pitchFamily="2" charset="2"/>
              <a:buChar char="ü"/>
            </a:pPr>
            <a:r>
              <a:rPr lang="es-ES" dirty="0" smtClean="0"/>
              <a:t>Presentar-la </a:t>
            </a:r>
            <a:r>
              <a:rPr lang="es-ES" dirty="0"/>
              <a:t>cinc </a:t>
            </a:r>
            <a:r>
              <a:rPr lang="es-ES" dirty="0" err="1"/>
              <a:t>dies</a:t>
            </a:r>
            <a:r>
              <a:rPr lang="es-ES" dirty="0"/>
              <a:t> </a:t>
            </a:r>
            <a:r>
              <a:rPr lang="es-ES" dirty="0" err="1"/>
              <a:t>abans</a:t>
            </a:r>
            <a:r>
              <a:rPr lang="es-ES" dirty="0"/>
              <a:t>, no </a:t>
            </a:r>
            <a:r>
              <a:rPr lang="es-ES" dirty="0" err="1"/>
              <a:t>sorpreses</a:t>
            </a:r>
            <a:endParaRPr lang="es-ES" dirty="0"/>
          </a:p>
          <a:p>
            <a:pPr lvl="2">
              <a:buFont typeface="Wingdings" pitchFamily="2" charset="2"/>
              <a:buChar char="ü"/>
            </a:pPr>
            <a:endParaRPr lang="es-ES" dirty="0"/>
          </a:p>
          <a:p>
            <a:pPr lvl="2">
              <a:buFont typeface="Wingdings" pitchFamily="2" charset="2"/>
              <a:buChar char="ü"/>
            </a:pPr>
            <a:endParaRPr lang="ca-ES" dirty="0" smtClean="0"/>
          </a:p>
          <a:p>
            <a:pPr lvl="2">
              <a:buFont typeface="Wingdings" pitchFamily="2" charset="2"/>
              <a:buChar char="§"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6633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492" y="1772816"/>
            <a:ext cx="7200916" cy="4059813"/>
          </a:xfrm>
        </p:spPr>
        <p:txBody>
          <a:bodyPr>
            <a:normAutofit lnSpcReduction="10000"/>
          </a:bodyPr>
          <a:lstStyle/>
          <a:p>
            <a:r>
              <a:rPr lang="ca-ES" b="1" dirty="0" smtClean="0"/>
              <a:t>I si presentem la pericial amb tant de temps que l’altra part fa una </a:t>
            </a:r>
            <a:r>
              <a:rPr lang="ca-ES" b="1" dirty="0" err="1" smtClean="0"/>
              <a:t>contrapericial</a:t>
            </a:r>
            <a:r>
              <a:rPr lang="ca-ES" b="1" dirty="0" smtClean="0"/>
              <a:t>?</a:t>
            </a:r>
          </a:p>
          <a:p>
            <a:endParaRPr lang="ca-ES" b="1" dirty="0" smtClean="0"/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Un pèrit no pot repetir proves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Un pèrit no pot revalorar a un menor que acaba de ser valorat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Si ho fa, es pot fer una anàlisis documental i defensar cada pericial a la vista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A vista oral dona igual qui l’ha fet primer…</a:t>
            </a:r>
          </a:p>
          <a:p>
            <a:pPr lvl="1">
              <a:buFont typeface="Wingdings" pitchFamily="2" charset="2"/>
              <a:buChar char="§"/>
            </a:pPr>
            <a:r>
              <a:rPr lang="ca-ES" dirty="0" smtClean="0"/>
              <a:t>Els darrers judicis han resultat més enriquidors amb </a:t>
            </a:r>
            <a:r>
              <a:rPr lang="ca-ES" dirty="0" err="1" smtClean="0"/>
              <a:t>contrapericial</a:t>
            </a:r>
            <a:endParaRPr lang="ca-ES" dirty="0" smtClean="0"/>
          </a:p>
          <a:p>
            <a:pPr marL="68580" indent="0">
              <a:buNone/>
            </a:pPr>
            <a:endParaRPr lang="es-ES" dirty="0"/>
          </a:p>
          <a:p>
            <a:pPr marL="6858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1787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621</TotalTime>
  <Words>1172</Words>
  <Application>Microsoft Office PowerPoint</Application>
  <PresentationFormat>Presentación en pantalla (4:3)</PresentationFormat>
  <Paragraphs>181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Austin</vt:lpstr>
      <vt:lpstr>Elena Garrido Gaitán Psicóloga Perit Forense</vt:lpstr>
      <vt:lpstr>QUÈ ÉS UN/A  PÈRIT DE FAMILIA?</vt:lpstr>
      <vt:lpstr>Què ha d’acreditar un/a pèrit?</vt:lpstr>
      <vt:lpstr>Sospiti del seu pèrit si…</vt:lpstr>
      <vt:lpstr>CONVERSES ENTRE PÈRITS I ADVOCATS/DES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QUÈ POT FER EL/LA SEU/SEVA PÈRIT PER VOSTÈ</vt:lpstr>
      <vt:lpstr>Presentación de PowerPoint</vt:lpstr>
      <vt:lpstr>MITES SOBRE ELS MENORS I LES PERICIALS</vt:lpstr>
      <vt:lpstr>Presentación de PowerPoint</vt:lpstr>
      <vt:lpstr>Presentación de PowerPoint</vt:lpstr>
      <vt:lpstr>METODOLOGIA ÒPTIMA A NIVELL PERICIAL</vt:lpstr>
      <vt:lpstr>Pels menors</vt:lpstr>
      <vt:lpstr>Presentación de PowerPoint</vt:lpstr>
      <vt:lpstr>Presentación de PowerPoint</vt:lpstr>
      <vt:lpstr>Pels pares</vt:lpstr>
      <vt:lpstr>DONCS… QUIN ÉS L’ESTIL DE GUARDA MÉS CONVENIENT?</vt:lpstr>
      <vt:lpstr>Qui ha d’ostentar la guarda?</vt:lpstr>
      <vt:lpstr>Quin règim és el més òptim?</vt:lpstr>
      <vt:lpstr>Debat sobre la compartida en contenciosos</vt:lpstr>
      <vt:lpstr>Valoracions negatives al solicitar-la</vt:lpstr>
      <vt:lpstr>Debat sobre la separació entre germans</vt:lpstr>
      <vt:lpstr>Ara ja no parlem de SAP?</vt:lpstr>
      <vt:lpstr>Valoració final</vt:lpstr>
      <vt:lpstr>Elena Garrido Gaitán Psicóloga Perit Forense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</dc:creator>
  <cp:lastModifiedBy>Elena</cp:lastModifiedBy>
  <cp:revision>36</cp:revision>
  <dcterms:created xsi:type="dcterms:W3CDTF">2013-04-15T09:40:13Z</dcterms:created>
  <dcterms:modified xsi:type="dcterms:W3CDTF">2013-04-26T08:14:16Z</dcterms:modified>
</cp:coreProperties>
</file>